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216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jpe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650A7C-4C98-4580-B7D8-C3A6DC23DE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D03F50F-EB65-4857-8B6C-F6B0D550C2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2ED940-598A-49AA-96E5-3CD761454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A05E4-B6D6-42A5-869D-E723C4FA5B23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C22AA3-D089-481B-8ACC-2DCF491DB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6312A9-CC7C-4C94-8B20-0445794AD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25427-1EE0-495E-B4AD-676DF73F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4891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9F821D-5908-40EB-8657-4DDD57E57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0404D02-36EE-4864-9AC5-CD6FAF9768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25D33D-0AD7-42CA-814A-70C8E910A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A05E4-B6D6-42A5-869D-E723C4FA5B23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8A99BB-FA38-4495-BD16-77C934FC3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151690D-1222-475F-8D7D-185920C9C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25427-1EE0-495E-B4AD-676DF73F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5698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E145D5D-15E5-47D1-B7BF-620B80ED4FC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4B1C50A-F8A5-43D3-B17C-A0CB2FF2B0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202609-4277-44E8-BD0C-6D0B879C5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A05E4-B6D6-42A5-869D-E723C4FA5B23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853C83-4C12-489C-99B5-D86B15060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70CC05-269C-4B8E-A60D-0D9216DF9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25427-1EE0-495E-B4AD-676DF73F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5310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A5EE9C-6A4D-45D0-B223-EF7307620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E88EBB6-249C-4100-B81B-7DB3C9756D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2BE743-3036-46BA-A4C1-DB20C5D76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A05E4-B6D6-42A5-869D-E723C4FA5B23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70B0A8D-B930-48EF-98B9-49520D77FB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B6DCEA-6E57-426C-93A6-D7E76D9C3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25427-1EE0-495E-B4AD-676DF73F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909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8609E1-EEEC-4C1F-8D01-B7085A919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DF07E8-9607-4E48-B873-FBE592855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3275E2-E1A9-475E-A7C5-A0DF44062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A05E4-B6D6-42A5-869D-E723C4FA5B23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2DD1762-53A0-4126-875E-1D92456D8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037D16-0620-49A5-9A82-F97488691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25427-1EE0-495E-B4AD-676DF73F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2428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A7D7AA-701E-4CEC-BFDF-8AD934384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47C2FE-E52D-4ED0-827C-31C7899161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358B2DC-C2D4-475E-BAF5-EB16D44C64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2FC352-A1FA-406E-8496-50CDE480E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A05E4-B6D6-42A5-869D-E723C4FA5B23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E337A6-AE1D-48DB-870F-65E6837A9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0280353-753B-42D3-A587-B8D79915A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25427-1EE0-495E-B4AD-676DF73F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3625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FA322D-C462-4FED-849C-DD2C33599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5E1218-A59B-4CE7-BF45-33323A2A50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B8CCB9A-4610-4AEC-8A07-DE6C77F321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04768D2-CA71-41EF-8C02-60B155F3F8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6C4ACF1-248A-4695-8264-84E5861866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C6166F0-5FFC-40D6-9BFB-A22D2CA35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A05E4-B6D6-42A5-869D-E723C4FA5B23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7018044-5618-447D-B333-AC255FB7C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8D24DDB-F99A-49A1-8EB6-73ECB22CE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25427-1EE0-495E-B4AD-676DF73F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2400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C83D90-C109-4FF6-931B-2BF6B23E0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2CD7807-7496-446E-8F88-69907A9D8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A05E4-B6D6-42A5-869D-E723C4FA5B23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EDD2257-8153-4473-87CF-55325FFD7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1C018BF-29EE-45FD-BD98-1A48D0411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25427-1EE0-495E-B4AD-676DF73F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7531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9B83C2A-874D-4268-BDBA-D76191879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A05E4-B6D6-42A5-869D-E723C4FA5B23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5779800-31B8-42EC-A64B-03E08CC98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8C41AFF-2E49-4DEC-9685-58EF6AFBD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25427-1EE0-495E-B4AD-676DF73F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3315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D90BC5-7F24-4EB3-8AAF-8D760262E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A748D7-3209-43CA-B48A-BC36F0812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84E3B59-78A6-413B-92DB-EDE913C0D1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1E1EFA-7E7E-44A7-A667-D2BDF178A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A05E4-B6D6-42A5-869D-E723C4FA5B23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05C4E1-9AE8-451B-8089-A69F6B605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D009CA-0163-4F3B-81C7-C91E546F0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25427-1EE0-495E-B4AD-676DF73F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7924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D732BA-C010-41DE-BC44-E284FF555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6710FE8-50E1-4F99-A403-241198204B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AF3361C-FF9D-4B0A-AE9B-7A5159AA1D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EFDE247-3610-4F85-94DB-0DF10C0C0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2A05E4-B6D6-42A5-869D-E723C4FA5B23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463EF6C-1C5B-4542-985B-FE7CF5463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1B6429-3908-4182-A09C-391853CB3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225427-1EE0-495E-B4AD-676DF73F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1811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AE2886D-4197-4AA3-8820-C1E8EF34D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7B0516-5035-4365-8881-F6B287E8C7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8F405F-2E38-4278-908A-DE0D2D5551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2A05E4-B6D6-42A5-869D-E723C4FA5B23}" type="datetimeFigureOut">
              <a:rPr lang="ko-KR" altLang="en-US" smtClean="0"/>
              <a:t>2019-09-08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E38886-245D-4477-9BB0-71B0C68A8E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AF8A0A-9315-4E4B-9D12-02205DF1FC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225427-1EE0-495E-B4AD-676DF73F83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1540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7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.gif"/><Relationship Id="rId7" Type="http://schemas.openxmlformats.org/officeDocument/2006/relationships/image" Target="../media/image11.png"/><Relationship Id="rId12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6.png"/><Relationship Id="rId5" Type="http://schemas.openxmlformats.org/officeDocument/2006/relationships/image" Target="../media/image9.png"/><Relationship Id="rId10" Type="http://schemas.openxmlformats.org/officeDocument/2006/relationships/image" Target="../media/image5.png"/><Relationship Id="rId4" Type="http://schemas.openxmlformats.org/officeDocument/2006/relationships/image" Target="../media/image8.png"/><Relationship Id="rId9" Type="http://schemas.openxmlformats.org/officeDocument/2006/relationships/image" Target="../media/image2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0E7851DC-109C-450F-9827-AED98D3756A5}"/>
              </a:ext>
            </a:extLst>
          </p:cNvPr>
          <p:cNvGrpSpPr/>
          <p:nvPr/>
        </p:nvGrpSpPr>
        <p:grpSpPr>
          <a:xfrm>
            <a:off x="423863" y="887448"/>
            <a:ext cx="5741502" cy="5427433"/>
            <a:chOff x="3119438" y="707412"/>
            <a:chExt cx="5741502" cy="5427433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B5B8F3F6-D43F-45E0-801B-18F513D1FABF}"/>
                </a:ext>
              </a:extLst>
            </p:cNvPr>
            <p:cNvGrpSpPr/>
            <p:nvPr/>
          </p:nvGrpSpPr>
          <p:grpSpPr>
            <a:xfrm>
              <a:off x="3119438" y="707412"/>
              <a:ext cx="5741502" cy="5427433"/>
              <a:chOff x="3119438" y="707412"/>
              <a:chExt cx="5741502" cy="5427433"/>
            </a:xfrm>
          </p:grpSpPr>
          <p:grpSp>
            <p:nvGrpSpPr>
              <p:cNvPr id="6" name="그룹 5">
                <a:extLst>
                  <a:ext uri="{FF2B5EF4-FFF2-40B4-BE49-F238E27FC236}">
                    <a16:creationId xmlns:a16="http://schemas.microsoft.com/office/drawing/2014/main" id="{E044F409-6FC0-4838-AB4B-0B8D599D4724}"/>
                  </a:ext>
                </a:extLst>
              </p:cNvPr>
              <p:cNvGrpSpPr/>
              <p:nvPr/>
            </p:nvGrpSpPr>
            <p:grpSpPr>
              <a:xfrm>
                <a:off x="3119438" y="707412"/>
                <a:ext cx="5741502" cy="4917124"/>
                <a:chOff x="4639463" y="1031284"/>
                <a:chExt cx="3939702" cy="3374030"/>
              </a:xfrm>
            </p:grpSpPr>
            <p:pic>
              <p:nvPicPr>
                <p:cNvPr id="5" name="그림 4">
                  <a:extLst>
                    <a:ext uri="{FF2B5EF4-FFF2-40B4-BE49-F238E27FC236}">
                      <a16:creationId xmlns:a16="http://schemas.microsoft.com/office/drawing/2014/main" id="{12F55593-D0C7-4CBF-B89D-C816C9FE6D4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t="23750" b="33643"/>
                <a:stretch/>
              </p:blipFill>
              <p:spPr>
                <a:xfrm>
                  <a:off x="4639463" y="1483368"/>
                  <a:ext cx="3939702" cy="2921946"/>
                </a:xfrm>
                <a:prstGeom prst="rect">
                  <a:avLst/>
                </a:prstGeom>
              </p:spPr>
            </p:pic>
            <p:pic>
              <p:nvPicPr>
                <p:cNvPr id="1026" name="Picture 2">
                  <a:extLst>
                    <a:ext uri="{FF2B5EF4-FFF2-40B4-BE49-F238E27FC236}">
                      <a16:creationId xmlns:a16="http://schemas.microsoft.com/office/drawing/2014/main" id="{4A077D4E-D43C-45E6-902C-F48F5D8706B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962650" y="1031284"/>
                  <a:ext cx="1293328" cy="294566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8CE2E4CD-D71F-4AC5-8CF3-BEF20E58DF06}"/>
                  </a:ext>
                </a:extLst>
              </p:cNvPr>
              <p:cNvSpPr/>
              <p:nvPr/>
            </p:nvSpPr>
            <p:spPr>
              <a:xfrm>
                <a:off x="3617428" y="5734735"/>
                <a:ext cx="4745522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ko-KR" altLang="en-US" sz="1000" dirty="0"/>
                  <a:t>포털 검색</a:t>
                </a:r>
                <a:r>
                  <a:rPr lang="en-US" altLang="ko-KR" sz="1000" dirty="0"/>
                  <a:t>, PC</a:t>
                </a:r>
                <a:r>
                  <a:rPr lang="ko-KR" altLang="en-US" sz="1000" dirty="0"/>
                  <a:t>방 게임접속</a:t>
                </a:r>
                <a:r>
                  <a:rPr lang="en-US" altLang="ko-KR" sz="1000" dirty="0"/>
                  <a:t>, </a:t>
                </a:r>
                <a:r>
                  <a:rPr lang="ko-KR" altLang="en-US" sz="1000" dirty="0"/>
                  <a:t>홈페이지 방문자</a:t>
                </a:r>
                <a:r>
                  <a:rPr lang="en-US" altLang="ko-KR" sz="1000" dirty="0"/>
                  <a:t>,</a:t>
                </a:r>
              </a:p>
              <a:p>
                <a:pPr algn="ctr"/>
                <a:r>
                  <a:rPr lang="ko-KR" altLang="en-US" sz="1000" dirty="0"/>
                  <a:t>게임메카 유저들의 투표를 기준으로 집계</a:t>
                </a:r>
              </a:p>
            </p:txBody>
          </p:sp>
        </p:grp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1542B3E7-786A-4C6E-A61F-9AB3539A9C41}"/>
                </a:ext>
              </a:extLst>
            </p:cNvPr>
            <p:cNvSpPr/>
            <p:nvPr/>
          </p:nvSpPr>
          <p:spPr>
            <a:xfrm>
              <a:off x="4214813" y="1743075"/>
              <a:ext cx="2440781" cy="1357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4DA5C5F3-0C52-4FE9-A7E3-0E456AE2AC23}"/>
              </a:ext>
            </a:extLst>
          </p:cNvPr>
          <p:cNvSpPr txBox="1"/>
          <p:nvPr/>
        </p:nvSpPr>
        <p:spPr>
          <a:xfrm>
            <a:off x="6934200" y="2828835"/>
            <a:ext cx="40559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짧은 플레이 타임의 액션 위주 게임이</a:t>
            </a:r>
            <a:endParaRPr lang="en-US" altLang="ko-KR" dirty="0"/>
          </a:p>
          <a:p>
            <a:r>
              <a:rPr lang="ko-KR" altLang="en-US" dirty="0"/>
              <a:t>주를 이루고 있음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주요 장르는 </a:t>
            </a:r>
            <a:r>
              <a:rPr lang="en-US" altLang="ko-KR" dirty="0"/>
              <a:t>FPS</a:t>
            </a:r>
            <a:r>
              <a:rPr lang="ko-KR" altLang="en-US" dirty="0"/>
              <a:t>와 </a:t>
            </a:r>
            <a:r>
              <a:rPr lang="en-US" altLang="ko-KR" dirty="0"/>
              <a:t>RPG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43F24B-7635-4CF7-80A1-129F4B3C9178}"/>
              </a:ext>
            </a:extLst>
          </p:cNvPr>
          <p:cNvSpPr txBox="1"/>
          <p:nvPr/>
        </p:nvSpPr>
        <p:spPr>
          <a:xfrm>
            <a:off x="0" y="0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게임 순위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2FCFA2-7C58-44FC-ADBD-A7816E5A6929}"/>
              </a:ext>
            </a:extLst>
          </p:cNvPr>
          <p:cNvSpPr txBox="1"/>
          <p:nvPr/>
        </p:nvSpPr>
        <p:spPr>
          <a:xfrm>
            <a:off x="219646" y="461665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PC</a:t>
            </a:r>
            <a:r>
              <a:rPr lang="ko-KR" altLang="en-US" b="1" dirty="0"/>
              <a:t>게임</a:t>
            </a:r>
          </a:p>
        </p:txBody>
      </p:sp>
    </p:spTree>
    <p:extLst>
      <p:ext uri="{BB962C8B-B14F-4D97-AF65-F5344CB8AC3E}">
        <p14:creationId xmlns:p14="http://schemas.microsoft.com/office/powerpoint/2010/main" val="24473613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9443F24B-7635-4CF7-80A1-129F4B3C9178}"/>
              </a:ext>
            </a:extLst>
          </p:cNvPr>
          <p:cNvSpPr txBox="1"/>
          <p:nvPr/>
        </p:nvSpPr>
        <p:spPr>
          <a:xfrm>
            <a:off x="0" y="0"/>
            <a:ext cx="2249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게임 이용 현황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375B1D-2084-4436-A5F5-89133CA8C564}"/>
              </a:ext>
            </a:extLst>
          </p:cNvPr>
          <p:cNvSpPr txBox="1"/>
          <p:nvPr/>
        </p:nvSpPr>
        <p:spPr>
          <a:xfrm>
            <a:off x="219646" y="46166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모바일게임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B66A00-E488-4E80-811A-F755BAA81D10}"/>
              </a:ext>
            </a:extLst>
          </p:cNvPr>
          <p:cNvSpPr txBox="1"/>
          <p:nvPr/>
        </p:nvSpPr>
        <p:spPr>
          <a:xfrm>
            <a:off x="528527" y="6119781"/>
            <a:ext cx="43524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err="1"/>
              <a:t>한국콘텐츠진흥원</a:t>
            </a:r>
            <a:r>
              <a:rPr lang="ko-KR" altLang="en-US" sz="1400" dirty="0"/>
              <a:t> </a:t>
            </a:r>
            <a:r>
              <a:rPr lang="en-US" altLang="ko-KR" sz="1400" dirty="0"/>
              <a:t>– “2018 </a:t>
            </a:r>
            <a:r>
              <a:rPr lang="ko-KR" altLang="en-US" sz="1400" dirty="0"/>
              <a:t>게임이용자 실태조사</a:t>
            </a:r>
            <a:r>
              <a:rPr lang="en-US" altLang="ko-KR" sz="1400" dirty="0"/>
              <a:t>”</a:t>
            </a:r>
            <a:r>
              <a:rPr lang="ko-KR" altLang="en-US" sz="1400" dirty="0"/>
              <a:t> 중</a:t>
            </a:r>
            <a:br>
              <a:rPr lang="en-US" altLang="ko-KR" sz="1400" dirty="0"/>
            </a:br>
            <a:r>
              <a:rPr lang="ko-KR" altLang="en-US" sz="1400" dirty="0"/>
              <a:t>게임 분야별 이용 현황 및 특성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16EF68B-66B3-4CA9-AF61-88245EF3FF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96" t="31944" r="12042" b="20324"/>
          <a:stretch/>
        </p:blipFill>
        <p:spPr>
          <a:xfrm>
            <a:off x="407342" y="964957"/>
            <a:ext cx="4594844" cy="5154824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9ECE3EFC-D058-4A3F-AE59-675CEF72E690}"/>
              </a:ext>
            </a:extLst>
          </p:cNvPr>
          <p:cNvSpPr/>
          <p:nvPr/>
        </p:nvSpPr>
        <p:spPr>
          <a:xfrm>
            <a:off x="6719701" y="2586331"/>
            <a:ext cx="3719699" cy="1285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모바일</a:t>
            </a:r>
            <a:r>
              <a:rPr lang="en-US" altLang="ko-KR" b="1" dirty="0"/>
              <a:t> </a:t>
            </a:r>
            <a:r>
              <a:rPr lang="ko-KR" altLang="en-US" b="1" dirty="0"/>
              <a:t>게임을 하는 이유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ko-KR" altLang="en-US" dirty="0"/>
              <a:t>어디서든 편리하게 시간을 때우기 위해 이용하는 이용자가 대다수</a:t>
            </a:r>
          </a:p>
        </p:txBody>
      </p:sp>
    </p:spTree>
    <p:extLst>
      <p:ext uri="{BB962C8B-B14F-4D97-AF65-F5344CB8AC3E}">
        <p14:creationId xmlns:p14="http://schemas.microsoft.com/office/powerpoint/2010/main" val="2962815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9443F24B-7635-4CF7-80A1-129F4B3C9178}"/>
              </a:ext>
            </a:extLst>
          </p:cNvPr>
          <p:cNvSpPr txBox="1"/>
          <p:nvPr/>
        </p:nvSpPr>
        <p:spPr>
          <a:xfrm>
            <a:off x="0" y="0"/>
            <a:ext cx="2557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게임 트렌드 분석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375B1D-2084-4436-A5F5-89133CA8C564}"/>
              </a:ext>
            </a:extLst>
          </p:cNvPr>
          <p:cNvSpPr txBox="1"/>
          <p:nvPr/>
        </p:nvSpPr>
        <p:spPr>
          <a:xfrm>
            <a:off x="219646" y="461665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PC</a:t>
            </a:r>
            <a:r>
              <a:rPr lang="ko-KR" altLang="en-US" b="1" dirty="0"/>
              <a:t>게임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94EB5A7-81D0-4312-8D74-0A28177D7C01}"/>
              </a:ext>
            </a:extLst>
          </p:cNvPr>
          <p:cNvGrpSpPr/>
          <p:nvPr/>
        </p:nvGrpSpPr>
        <p:grpSpPr>
          <a:xfrm>
            <a:off x="224588" y="1260940"/>
            <a:ext cx="3273982" cy="1449272"/>
            <a:chOff x="3119438" y="707412"/>
            <a:chExt cx="5741502" cy="2541552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8BE23447-BB9B-4ECF-B6F0-3E986F804DCE}"/>
                </a:ext>
              </a:extLst>
            </p:cNvPr>
            <p:cNvGrpSpPr/>
            <p:nvPr/>
          </p:nvGrpSpPr>
          <p:grpSpPr>
            <a:xfrm>
              <a:off x="3119438" y="707412"/>
              <a:ext cx="5741502" cy="2541552"/>
              <a:chOff x="4639463" y="1031284"/>
              <a:chExt cx="3939702" cy="1743961"/>
            </a:xfrm>
          </p:grpSpPr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9B3C67D6-B056-4E8E-B2DF-CF9CF7414DA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alphaModFix amt="50000"/>
              </a:blip>
              <a:srcRect t="23750" b="57412"/>
              <a:stretch/>
            </p:blipFill>
            <p:spPr>
              <a:xfrm>
                <a:off x="4639463" y="1483368"/>
                <a:ext cx="3939702" cy="1291877"/>
              </a:xfrm>
              <a:prstGeom prst="rect">
                <a:avLst/>
              </a:prstGeom>
              <a:effectLst>
                <a:softEdge rad="31750"/>
              </a:effectLst>
            </p:spPr>
          </p:pic>
          <p:pic>
            <p:nvPicPr>
              <p:cNvPr id="15" name="Picture 2">
                <a:extLst>
                  <a:ext uri="{FF2B5EF4-FFF2-40B4-BE49-F238E27FC236}">
                    <a16:creationId xmlns:a16="http://schemas.microsoft.com/office/drawing/2014/main" id="{E57303E9-2366-412E-817D-EB601C4CB17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62650" y="1031284"/>
                <a:ext cx="1293328" cy="294566"/>
              </a:xfrm>
              <a:prstGeom prst="rect">
                <a:avLst/>
              </a:prstGeom>
              <a:noFill/>
              <a:effectLst>
                <a:softEdge rad="31750"/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F52A3F1-6D5C-486E-8D69-7E0CC2FF165F}"/>
                </a:ext>
              </a:extLst>
            </p:cNvPr>
            <p:cNvSpPr/>
            <p:nvPr/>
          </p:nvSpPr>
          <p:spPr>
            <a:xfrm>
              <a:off x="4214813" y="1743075"/>
              <a:ext cx="2440781" cy="1357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7" name="그림 16">
            <a:extLst>
              <a:ext uri="{FF2B5EF4-FFF2-40B4-BE49-F238E27FC236}">
                <a16:creationId xmlns:a16="http://schemas.microsoft.com/office/drawing/2014/main" id="{8D4B9DD0-26B2-4A56-BBE3-01005A2684E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l="8335" t="34722" r="6804" b="19166"/>
          <a:stretch/>
        </p:blipFill>
        <p:spPr>
          <a:xfrm>
            <a:off x="3161845" y="1035802"/>
            <a:ext cx="2657108" cy="2513278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6B0E4FD5-0CCB-4DE3-AD7F-CD0F51E659B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50000"/>
          </a:blip>
          <a:srcRect l="8283" t="36112" r="7421" b="14827"/>
          <a:stretch/>
        </p:blipFill>
        <p:spPr>
          <a:xfrm>
            <a:off x="422624" y="2861067"/>
            <a:ext cx="2613814" cy="2648094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6547943B-D3BC-4EF3-9194-4EA8C290E82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50000"/>
          </a:blip>
          <a:srcRect l="13735" t="33682" r="11921" b="17916"/>
          <a:stretch/>
        </p:blipFill>
        <p:spPr>
          <a:xfrm>
            <a:off x="2931663" y="3515847"/>
            <a:ext cx="2308336" cy="2616114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9766578-BC9C-4EC3-A006-AD27D7157609}"/>
              </a:ext>
            </a:extLst>
          </p:cNvPr>
          <p:cNvSpPr txBox="1"/>
          <p:nvPr/>
        </p:nvSpPr>
        <p:spPr>
          <a:xfrm>
            <a:off x="5365406" y="2370857"/>
            <a:ext cx="6263253" cy="21162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짧은 플레이 타임의 액션 위주 게임이</a:t>
            </a:r>
            <a:r>
              <a:rPr lang="en-US" altLang="ko-KR" dirty="0"/>
              <a:t> </a:t>
            </a:r>
            <a:r>
              <a:rPr lang="ko-KR" altLang="en-US" dirty="0"/>
              <a:t>주를 이루고 있음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주요 장르는 </a:t>
            </a:r>
            <a:r>
              <a:rPr lang="en-US" altLang="ko-KR" dirty="0"/>
              <a:t>FPS/TPS</a:t>
            </a:r>
            <a:r>
              <a:rPr lang="ko-KR" altLang="en-US" dirty="0"/>
              <a:t>와 </a:t>
            </a:r>
            <a:r>
              <a:rPr lang="en-US" altLang="ko-KR" dirty="0"/>
              <a:t>RPG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주 이용 연령층은 </a:t>
            </a:r>
            <a:r>
              <a:rPr lang="en-US" altLang="ko-KR" dirty="0"/>
              <a:t>20</a:t>
            </a:r>
            <a:r>
              <a:rPr lang="ko-KR" altLang="en-US" dirty="0"/>
              <a:t>대 이하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높은 비율의 남성 이용자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스트레스 해소 및 단순 재미를 추구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99985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9443F24B-7635-4CF7-80A1-129F4B3C9178}"/>
              </a:ext>
            </a:extLst>
          </p:cNvPr>
          <p:cNvSpPr txBox="1"/>
          <p:nvPr/>
        </p:nvSpPr>
        <p:spPr>
          <a:xfrm>
            <a:off x="0" y="0"/>
            <a:ext cx="2557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게임 트렌드 분석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375B1D-2084-4436-A5F5-89133CA8C564}"/>
              </a:ext>
            </a:extLst>
          </p:cNvPr>
          <p:cNvSpPr txBox="1"/>
          <p:nvPr/>
        </p:nvSpPr>
        <p:spPr>
          <a:xfrm>
            <a:off x="219646" y="461665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모바일 게임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9C5C45A6-F0A3-4C1D-A0A2-8E6BFBE3E945}"/>
              </a:ext>
            </a:extLst>
          </p:cNvPr>
          <p:cNvGrpSpPr/>
          <p:nvPr/>
        </p:nvGrpSpPr>
        <p:grpSpPr>
          <a:xfrm>
            <a:off x="52674" y="1250806"/>
            <a:ext cx="4104148" cy="2037744"/>
            <a:chOff x="4133850" y="1843006"/>
            <a:chExt cx="3873500" cy="1923225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EDB68253-7F95-4903-957D-10A550EB46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50000"/>
            </a:blip>
            <a:srcRect l="195" t="32084" r="1485" b="45082"/>
            <a:stretch/>
          </p:blipFill>
          <p:spPr>
            <a:xfrm>
              <a:off x="4133850" y="2200275"/>
              <a:ext cx="3873500" cy="1565956"/>
            </a:xfrm>
            <a:prstGeom prst="rect">
              <a:avLst/>
            </a:prstGeom>
            <a:effectLst>
              <a:softEdge rad="31750"/>
            </a:effectLst>
          </p:spPr>
        </p:pic>
        <p:pic>
          <p:nvPicPr>
            <p:cNvPr id="19" name="Picture 2" descr="게볼루션">
              <a:extLst>
                <a:ext uri="{FF2B5EF4-FFF2-40B4-BE49-F238E27FC236}">
                  <a16:creationId xmlns:a16="http://schemas.microsoft.com/office/drawing/2014/main" id="{A8CE125D-7340-46DF-AA91-AE762B37695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66321" y="1843006"/>
              <a:ext cx="1459360" cy="357268"/>
            </a:xfrm>
            <a:prstGeom prst="rect">
              <a:avLst/>
            </a:prstGeom>
            <a:noFill/>
            <a:effectLst>
              <a:softEdge rad="3175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EE8177D2-E2CB-4A75-9448-6DFA4EC6D34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l="15790" t="43889" r="13009" b="15139"/>
          <a:stretch/>
        </p:blipFill>
        <p:spPr>
          <a:xfrm>
            <a:off x="2821138" y="2182507"/>
            <a:ext cx="2922590" cy="2927554"/>
          </a:xfrm>
          <a:prstGeom prst="rect">
            <a:avLst/>
          </a:prstGeom>
          <a:effectLst>
            <a:softEdge rad="31750"/>
          </a:effec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DA0EFAEE-DBD2-4E72-B540-3993CA94D972}"/>
              </a:ext>
            </a:extLst>
          </p:cNvPr>
          <p:cNvGrpSpPr/>
          <p:nvPr/>
        </p:nvGrpSpPr>
        <p:grpSpPr>
          <a:xfrm>
            <a:off x="407309" y="3288550"/>
            <a:ext cx="2650508" cy="2969072"/>
            <a:chOff x="426226" y="918605"/>
            <a:chExt cx="5669774" cy="6351224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4F697121-287B-4793-BDC7-370D028A83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50000"/>
            </a:blip>
            <a:srcRect l="13735" t="38611" r="11478" b="36589"/>
            <a:stretch/>
          </p:blipFill>
          <p:spPr>
            <a:xfrm>
              <a:off x="462648" y="918605"/>
              <a:ext cx="5633352" cy="3251812"/>
            </a:xfrm>
            <a:prstGeom prst="rect">
              <a:avLst/>
            </a:prstGeom>
            <a:effectLst>
              <a:softEdge rad="31750"/>
            </a:effectLst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F837CCCF-39C5-42A0-920F-B23FBEEB9C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alphaModFix amt="50000"/>
            </a:blip>
            <a:srcRect l="13251" t="31296" r="11478" b="43904"/>
            <a:stretch/>
          </p:blipFill>
          <p:spPr>
            <a:xfrm>
              <a:off x="426226" y="4018017"/>
              <a:ext cx="5669774" cy="3251812"/>
            </a:xfrm>
            <a:prstGeom prst="rect">
              <a:avLst/>
            </a:prstGeom>
            <a:effectLst>
              <a:softEdge rad="31750"/>
            </a:effectLst>
          </p:spPr>
        </p:pic>
      </p:grpSp>
      <p:pic>
        <p:nvPicPr>
          <p:cNvPr id="26" name="그림 25">
            <a:extLst>
              <a:ext uri="{FF2B5EF4-FFF2-40B4-BE49-F238E27FC236}">
                <a16:creationId xmlns:a16="http://schemas.microsoft.com/office/drawing/2014/main" id="{F9EF5290-39DA-426B-851F-D1B4D6AE3BA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50000"/>
          </a:blip>
          <a:srcRect l="13896" t="31944" r="12042" b="20324"/>
          <a:stretch/>
        </p:blipFill>
        <p:spPr>
          <a:xfrm>
            <a:off x="2690315" y="3780473"/>
            <a:ext cx="2581718" cy="2896356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9766578-BC9C-4EC3-A006-AD27D7157609}"/>
              </a:ext>
            </a:extLst>
          </p:cNvPr>
          <p:cNvSpPr txBox="1"/>
          <p:nvPr/>
        </p:nvSpPr>
        <p:spPr>
          <a:xfrm>
            <a:off x="5454619" y="2795890"/>
            <a:ext cx="5489003" cy="17007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짧은 플레이 타임 위주 게임이</a:t>
            </a:r>
            <a:r>
              <a:rPr lang="en-US" altLang="ko-KR" dirty="0"/>
              <a:t> </a:t>
            </a:r>
            <a:r>
              <a:rPr lang="ko-KR" altLang="en-US" dirty="0"/>
              <a:t>주를 이루고 있음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주요 장르는 퍼즐 및 웹</a:t>
            </a:r>
            <a:r>
              <a:rPr lang="en-US" altLang="ko-KR" dirty="0"/>
              <a:t>/</a:t>
            </a:r>
            <a:r>
              <a:rPr lang="ko-KR" altLang="en-US" dirty="0"/>
              <a:t>보드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다양한 이용 연령층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어디서든 편리하게 시간을 때우기 위해 이용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98490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9443F24B-7635-4CF7-80A1-129F4B3C9178}"/>
              </a:ext>
            </a:extLst>
          </p:cNvPr>
          <p:cNvSpPr txBox="1"/>
          <p:nvPr/>
        </p:nvSpPr>
        <p:spPr>
          <a:xfrm>
            <a:off x="0" y="0"/>
            <a:ext cx="2557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게임 트렌드 분석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375B1D-2084-4436-A5F5-89133CA8C564}"/>
              </a:ext>
            </a:extLst>
          </p:cNvPr>
          <p:cNvSpPr txBox="1"/>
          <p:nvPr/>
        </p:nvSpPr>
        <p:spPr>
          <a:xfrm>
            <a:off x="219646" y="461665"/>
            <a:ext cx="1598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종합 </a:t>
            </a:r>
            <a:r>
              <a:rPr lang="en-US" altLang="ko-KR" b="1" dirty="0"/>
              <a:t>- </a:t>
            </a:r>
            <a:r>
              <a:rPr lang="ko-KR" altLang="en-US" b="1" dirty="0"/>
              <a:t>키워드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9C5C45A6-F0A3-4C1D-A0A2-8E6BFBE3E945}"/>
              </a:ext>
            </a:extLst>
          </p:cNvPr>
          <p:cNvGrpSpPr/>
          <p:nvPr/>
        </p:nvGrpSpPr>
        <p:grpSpPr>
          <a:xfrm>
            <a:off x="52674" y="1250806"/>
            <a:ext cx="4104148" cy="2037744"/>
            <a:chOff x="4133850" y="1843006"/>
            <a:chExt cx="3873500" cy="1923225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EDB68253-7F95-4903-957D-10A550EB46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50000"/>
            </a:blip>
            <a:srcRect l="195" t="32084" r="1485" b="45082"/>
            <a:stretch/>
          </p:blipFill>
          <p:spPr>
            <a:xfrm>
              <a:off x="4133850" y="2200275"/>
              <a:ext cx="3873500" cy="1565956"/>
            </a:xfrm>
            <a:prstGeom prst="rect">
              <a:avLst/>
            </a:prstGeom>
            <a:effectLst>
              <a:softEdge rad="31750"/>
            </a:effectLst>
          </p:spPr>
        </p:pic>
        <p:pic>
          <p:nvPicPr>
            <p:cNvPr id="19" name="Picture 2" descr="게볼루션">
              <a:extLst>
                <a:ext uri="{FF2B5EF4-FFF2-40B4-BE49-F238E27FC236}">
                  <a16:creationId xmlns:a16="http://schemas.microsoft.com/office/drawing/2014/main" id="{A8CE125D-7340-46DF-AA91-AE762B37695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66321" y="1843006"/>
              <a:ext cx="1459360" cy="357268"/>
            </a:xfrm>
            <a:prstGeom prst="rect">
              <a:avLst/>
            </a:prstGeom>
            <a:noFill/>
            <a:effectLst>
              <a:softEdge rad="3175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" name="그림 19">
            <a:extLst>
              <a:ext uri="{FF2B5EF4-FFF2-40B4-BE49-F238E27FC236}">
                <a16:creationId xmlns:a16="http://schemas.microsoft.com/office/drawing/2014/main" id="{EE8177D2-E2CB-4A75-9448-6DFA4EC6D34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l="15790" t="43889" r="13009" b="15139"/>
          <a:stretch/>
        </p:blipFill>
        <p:spPr>
          <a:xfrm>
            <a:off x="2821138" y="2182507"/>
            <a:ext cx="2922590" cy="2927554"/>
          </a:xfrm>
          <a:prstGeom prst="rect">
            <a:avLst/>
          </a:prstGeom>
          <a:effectLst>
            <a:softEdge rad="31750"/>
          </a:effectLst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DA0EFAEE-DBD2-4E72-B540-3993CA94D972}"/>
              </a:ext>
            </a:extLst>
          </p:cNvPr>
          <p:cNvGrpSpPr/>
          <p:nvPr/>
        </p:nvGrpSpPr>
        <p:grpSpPr>
          <a:xfrm>
            <a:off x="407309" y="3288550"/>
            <a:ext cx="2650508" cy="2969072"/>
            <a:chOff x="426226" y="918605"/>
            <a:chExt cx="5669774" cy="6351224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4F697121-287B-4793-BDC7-370D028A83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50000"/>
            </a:blip>
            <a:srcRect l="13735" t="38611" r="11478" b="36589"/>
            <a:stretch/>
          </p:blipFill>
          <p:spPr>
            <a:xfrm>
              <a:off x="462648" y="918605"/>
              <a:ext cx="5633352" cy="3251812"/>
            </a:xfrm>
            <a:prstGeom prst="rect">
              <a:avLst/>
            </a:prstGeom>
            <a:effectLst>
              <a:softEdge rad="31750"/>
            </a:effectLst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F837CCCF-39C5-42A0-920F-B23FBEEB9C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alphaModFix amt="50000"/>
            </a:blip>
            <a:srcRect l="13251" t="31296" r="11478" b="43904"/>
            <a:stretch/>
          </p:blipFill>
          <p:spPr>
            <a:xfrm>
              <a:off x="426226" y="4018017"/>
              <a:ext cx="5669774" cy="3251812"/>
            </a:xfrm>
            <a:prstGeom prst="rect">
              <a:avLst/>
            </a:prstGeom>
            <a:effectLst>
              <a:softEdge rad="31750"/>
            </a:effectLst>
          </p:spPr>
        </p:pic>
      </p:grpSp>
      <p:pic>
        <p:nvPicPr>
          <p:cNvPr id="26" name="그림 25">
            <a:extLst>
              <a:ext uri="{FF2B5EF4-FFF2-40B4-BE49-F238E27FC236}">
                <a16:creationId xmlns:a16="http://schemas.microsoft.com/office/drawing/2014/main" id="{F9EF5290-39DA-426B-851F-D1B4D6AE3BA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50000"/>
          </a:blip>
          <a:srcRect l="13896" t="31944" r="12042" b="20324"/>
          <a:stretch/>
        </p:blipFill>
        <p:spPr>
          <a:xfrm>
            <a:off x="2690315" y="3780473"/>
            <a:ext cx="2581718" cy="2896356"/>
          </a:xfrm>
          <a:prstGeom prst="rect">
            <a:avLst/>
          </a:prstGeom>
          <a:effectLst>
            <a:softEdge rad="31750"/>
          </a:effectLst>
        </p:spPr>
      </p:pic>
      <p:grpSp>
        <p:nvGrpSpPr>
          <p:cNvPr id="13" name="그룹 12">
            <a:extLst>
              <a:ext uri="{FF2B5EF4-FFF2-40B4-BE49-F238E27FC236}">
                <a16:creationId xmlns:a16="http://schemas.microsoft.com/office/drawing/2014/main" id="{FADEB31E-5F24-4AAB-9ADD-79415A9C00A6}"/>
              </a:ext>
            </a:extLst>
          </p:cNvPr>
          <p:cNvGrpSpPr/>
          <p:nvPr/>
        </p:nvGrpSpPr>
        <p:grpSpPr>
          <a:xfrm>
            <a:off x="5874551" y="1475944"/>
            <a:ext cx="3273982" cy="1449272"/>
            <a:chOff x="3119438" y="707412"/>
            <a:chExt cx="5741502" cy="2541552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6A41ED09-7522-4A82-A56C-49B4A7EB18E2}"/>
                </a:ext>
              </a:extLst>
            </p:cNvPr>
            <p:cNvGrpSpPr/>
            <p:nvPr/>
          </p:nvGrpSpPr>
          <p:grpSpPr>
            <a:xfrm>
              <a:off x="3119438" y="707412"/>
              <a:ext cx="5741502" cy="2541552"/>
              <a:chOff x="4639463" y="1031284"/>
              <a:chExt cx="3939702" cy="1743961"/>
            </a:xfrm>
          </p:grpSpPr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3701C24F-3754-4B92-8592-F5422A88DBD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alphaModFix amt="50000"/>
              </a:blip>
              <a:srcRect t="23750" b="57412"/>
              <a:stretch/>
            </p:blipFill>
            <p:spPr>
              <a:xfrm>
                <a:off x="4639463" y="1483368"/>
                <a:ext cx="3939702" cy="1291877"/>
              </a:xfrm>
              <a:prstGeom prst="rect">
                <a:avLst/>
              </a:prstGeom>
              <a:effectLst>
                <a:softEdge rad="31750"/>
              </a:effectLst>
            </p:spPr>
          </p:pic>
          <p:pic>
            <p:nvPicPr>
              <p:cNvPr id="24" name="Picture 2">
                <a:extLst>
                  <a:ext uri="{FF2B5EF4-FFF2-40B4-BE49-F238E27FC236}">
                    <a16:creationId xmlns:a16="http://schemas.microsoft.com/office/drawing/2014/main" id="{DC505C88-1E79-45A6-8AC0-B67AEA452C2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62650" y="1031284"/>
                <a:ext cx="1293328" cy="294566"/>
              </a:xfrm>
              <a:prstGeom prst="rect">
                <a:avLst/>
              </a:prstGeom>
              <a:noFill/>
              <a:effectLst>
                <a:softEdge rad="31750"/>
              </a:effectLst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637B365-8D1B-465C-85CC-6427F0A19ADF}"/>
                </a:ext>
              </a:extLst>
            </p:cNvPr>
            <p:cNvSpPr/>
            <p:nvPr/>
          </p:nvSpPr>
          <p:spPr>
            <a:xfrm>
              <a:off x="4214813" y="1743075"/>
              <a:ext cx="2440781" cy="1357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27" name="그림 26">
            <a:extLst>
              <a:ext uri="{FF2B5EF4-FFF2-40B4-BE49-F238E27FC236}">
                <a16:creationId xmlns:a16="http://schemas.microsoft.com/office/drawing/2014/main" id="{A63F79B7-D60D-4811-BC9A-040270DDBA88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alphaModFix amt="50000"/>
          </a:blip>
          <a:srcRect l="8335" t="34722" r="6804" b="19166"/>
          <a:stretch/>
        </p:blipFill>
        <p:spPr>
          <a:xfrm>
            <a:off x="8811808" y="1250806"/>
            <a:ext cx="2657108" cy="2513278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EF800F9C-D153-4C0D-8C79-B8AED0EC8415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alphaModFix amt="50000"/>
          </a:blip>
          <a:srcRect l="8283" t="36112" r="7421" b="14827"/>
          <a:stretch/>
        </p:blipFill>
        <p:spPr>
          <a:xfrm>
            <a:off x="6072587" y="3076071"/>
            <a:ext cx="2613814" cy="2648094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434E3574-BFFF-4CC8-B914-B7FBEBA3FC50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alphaModFix amt="50000"/>
          </a:blip>
          <a:srcRect l="13735" t="33682" r="11921" b="17916"/>
          <a:stretch/>
        </p:blipFill>
        <p:spPr>
          <a:xfrm>
            <a:off x="8581626" y="3730851"/>
            <a:ext cx="2308336" cy="2616114"/>
          </a:xfrm>
          <a:prstGeom prst="rect">
            <a:avLst/>
          </a:prstGeom>
          <a:effectLst>
            <a:softEdge rad="31750"/>
          </a:effec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2D5C6892-9B84-4EC6-9F74-8468D53EBDD6}"/>
              </a:ext>
            </a:extLst>
          </p:cNvPr>
          <p:cNvSpPr txBox="1"/>
          <p:nvPr/>
        </p:nvSpPr>
        <p:spPr>
          <a:xfrm>
            <a:off x="4248638" y="2474179"/>
            <a:ext cx="3397084" cy="294728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짧은 플레이 타임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편리한 접근성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스트레스 해소 및 단순 재미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액션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/>
              <a:t>N:N </a:t>
            </a:r>
            <a:r>
              <a:rPr lang="ko-KR" altLang="en-US" dirty="0"/>
              <a:t>대전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많은 남성 이용자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/>
              <a:t>10~20</a:t>
            </a:r>
            <a:r>
              <a:rPr lang="ko-KR" altLang="en-US" dirty="0"/>
              <a:t>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53255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9443F24B-7635-4CF7-80A1-129F4B3C9178}"/>
              </a:ext>
            </a:extLst>
          </p:cNvPr>
          <p:cNvSpPr txBox="1"/>
          <p:nvPr/>
        </p:nvSpPr>
        <p:spPr>
          <a:xfrm>
            <a:off x="0" y="0"/>
            <a:ext cx="2249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개발 게임 선정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375B1D-2084-4436-A5F5-89133CA8C564}"/>
              </a:ext>
            </a:extLst>
          </p:cNvPr>
          <p:cNvSpPr txBox="1"/>
          <p:nvPr/>
        </p:nvSpPr>
        <p:spPr>
          <a:xfrm>
            <a:off x="219646" y="461665"/>
            <a:ext cx="3943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벤치마킹 </a:t>
            </a:r>
            <a:r>
              <a:rPr lang="en-US" altLang="ko-KR" b="1" dirty="0"/>
              <a:t>– </a:t>
            </a:r>
            <a:r>
              <a:rPr lang="ko-KR" altLang="en-US" b="1" dirty="0"/>
              <a:t>게임 트렌드 </a:t>
            </a:r>
            <a:r>
              <a:rPr lang="ko-KR" altLang="en-US" b="1" u="sng" dirty="0"/>
              <a:t>키워드</a:t>
            </a:r>
            <a:r>
              <a:rPr lang="ko-KR" altLang="en-US" b="1" dirty="0"/>
              <a:t> 기준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D5C6892-9B84-4EC6-9F74-8468D53EBDD6}"/>
              </a:ext>
            </a:extLst>
          </p:cNvPr>
          <p:cNvSpPr txBox="1"/>
          <p:nvPr/>
        </p:nvSpPr>
        <p:spPr>
          <a:xfrm>
            <a:off x="6096750" y="2723555"/>
            <a:ext cx="530915" cy="45429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endParaRPr lang="en-US" altLang="ko-KR" dirty="0"/>
          </a:p>
        </p:txBody>
      </p:sp>
      <p:sp>
        <p:nvSpPr>
          <p:cNvPr id="2" name="말풍선: 모서리가 둥근 사각형 1">
            <a:extLst>
              <a:ext uri="{FF2B5EF4-FFF2-40B4-BE49-F238E27FC236}">
                <a16:creationId xmlns:a16="http://schemas.microsoft.com/office/drawing/2014/main" id="{DCF53762-5BBE-4FD8-84DB-0DAD3F7A8BCD}"/>
              </a:ext>
            </a:extLst>
          </p:cNvPr>
          <p:cNvSpPr/>
          <p:nvPr/>
        </p:nvSpPr>
        <p:spPr>
          <a:xfrm>
            <a:off x="893193" y="2411816"/>
            <a:ext cx="2676525" cy="2095499"/>
          </a:xfrm>
          <a:prstGeom prst="wedgeRoundRectCallout">
            <a:avLst>
              <a:gd name="adj1" fmla="val 33511"/>
              <a:gd name="adj2" fmla="val -127562"/>
              <a:gd name="adj3" fmla="val 1666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200" dirty="0">
                <a:solidFill>
                  <a:schemeClr val="tx1"/>
                </a:solidFill>
              </a:rPr>
              <a:t>짧은 플레이 타임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200" dirty="0">
                <a:solidFill>
                  <a:schemeClr val="tx1"/>
                </a:solidFill>
              </a:rPr>
              <a:t>편리한 접근성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200" dirty="0">
                <a:solidFill>
                  <a:schemeClr val="tx1"/>
                </a:solidFill>
              </a:rPr>
              <a:t>스트레스 해소 및 단순 재미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200" dirty="0">
                <a:solidFill>
                  <a:schemeClr val="tx1"/>
                </a:solidFill>
              </a:rPr>
              <a:t>액션</a:t>
            </a:r>
            <a:r>
              <a:rPr lang="en-US" altLang="ko-KR" sz="1200" dirty="0">
                <a:solidFill>
                  <a:schemeClr val="tx1"/>
                </a:solidFill>
              </a:rPr>
              <a:t>, FPS/TPS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200" dirty="0">
                <a:solidFill>
                  <a:schemeClr val="tx1"/>
                </a:solidFill>
              </a:rPr>
              <a:t>N:N </a:t>
            </a:r>
            <a:r>
              <a:rPr lang="ko-KR" altLang="en-US" sz="1200" dirty="0">
                <a:solidFill>
                  <a:schemeClr val="tx1"/>
                </a:solidFill>
              </a:rPr>
              <a:t>대전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200" dirty="0">
                <a:solidFill>
                  <a:schemeClr val="tx1"/>
                </a:solidFill>
              </a:rPr>
              <a:t>많은 남성 이용자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200" dirty="0">
                <a:solidFill>
                  <a:schemeClr val="tx1"/>
                </a:solidFill>
              </a:rPr>
              <a:t>10~20</a:t>
            </a:r>
            <a:r>
              <a:rPr lang="ko-KR" altLang="en-US" sz="1200" dirty="0">
                <a:solidFill>
                  <a:schemeClr val="tx1"/>
                </a:solidFill>
              </a:rPr>
              <a:t>대</a:t>
            </a:r>
            <a:endParaRPr lang="en-US" altLang="ko-KR" sz="1200" dirty="0">
              <a:solidFill>
                <a:schemeClr val="tx1"/>
              </a:solidFill>
            </a:endParaRP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CA5E9696-A611-4E29-BEC5-1C23913B1C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8648" y="537243"/>
            <a:ext cx="3248024" cy="1692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'배린이' 탈출하려면 꼭 알아야 할 배그 용어 사전">
            <a:extLst>
              <a:ext uri="{FF2B5EF4-FFF2-40B4-BE49-F238E27FC236}">
                <a16:creationId xmlns:a16="http://schemas.microsoft.com/office/drawing/2014/main" id="{CA775B85-C72C-4AF8-BE8D-0A2AFF680E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8648" y="2405794"/>
            <a:ext cx="3248025" cy="1699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91044139-400B-4FEC-AB51-DAD5D68BB5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835" y="4281176"/>
            <a:ext cx="2533650" cy="210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>
            <a:extLst>
              <a:ext uri="{FF2B5EF4-FFF2-40B4-BE49-F238E27FC236}">
                <a16:creationId xmlns:a16="http://schemas.microsoft.com/office/drawing/2014/main" id="{76CEA341-10D7-414F-B6F6-3D8A696132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3457" y="923925"/>
            <a:ext cx="2857500" cy="215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>
            <a:extLst>
              <a:ext uri="{FF2B5EF4-FFF2-40B4-BE49-F238E27FC236}">
                <a16:creationId xmlns:a16="http://schemas.microsoft.com/office/drawing/2014/main" id="{6635B663-F137-476E-8286-16A0537709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4980" y="3255500"/>
            <a:ext cx="1825369" cy="324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12001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9443F24B-7635-4CF7-80A1-129F4B3C9178}"/>
              </a:ext>
            </a:extLst>
          </p:cNvPr>
          <p:cNvSpPr txBox="1"/>
          <p:nvPr/>
        </p:nvSpPr>
        <p:spPr>
          <a:xfrm>
            <a:off x="0" y="0"/>
            <a:ext cx="2249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개발 게임 선정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375B1D-2084-4436-A5F5-89133CA8C564}"/>
              </a:ext>
            </a:extLst>
          </p:cNvPr>
          <p:cNvSpPr txBox="1"/>
          <p:nvPr/>
        </p:nvSpPr>
        <p:spPr>
          <a:xfrm>
            <a:off x="219646" y="461665"/>
            <a:ext cx="1733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정부 규제 사항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054A39-B6F5-4A63-8233-8F38662678D8}"/>
              </a:ext>
            </a:extLst>
          </p:cNvPr>
          <p:cNvSpPr txBox="1"/>
          <p:nvPr/>
        </p:nvSpPr>
        <p:spPr>
          <a:xfrm>
            <a:off x="456229" y="897217"/>
            <a:ext cx="2194832" cy="21162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게임 중독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 err="1"/>
              <a:t>셧다운제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게임 </a:t>
            </a:r>
            <a:r>
              <a:rPr lang="ko-KR" altLang="en-US" dirty="0" err="1"/>
              <a:t>과몰입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확률형 아이템 규제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 err="1"/>
              <a:t>인디게임</a:t>
            </a:r>
            <a:r>
              <a:rPr lang="ko-KR" altLang="en-US" dirty="0"/>
              <a:t> 규제</a:t>
            </a:r>
            <a:endParaRPr lang="en-US" altLang="ko-KR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69F1BDC-D0E4-4801-BE2A-ADEA2B8BF0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0000"/>
          </a:blip>
          <a:srcRect l="595" t="8751" r="2892"/>
          <a:stretch/>
        </p:blipFill>
        <p:spPr>
          <a:xfrm>
            <a:off x="3198263" y="230832"/>
            <a:ext cx="2455069" cy="6257835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8C893A8-5627-439B-8371-6FE2B9B30D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0000"/>
          </a:blip>
          <a:srcRect l="3294" t="3367" r="3176" b="680"/>
          <a:stretch/>
        </p:blipFill>
        <p:spPr>
          <a:xfrm>
            <a:off x="5169159" y="138742"/>
            <a:ext cx="2435290" cy="6580515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7E87B39-251E-4639-805B-365BAB117A1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80000"/>
          </a:blip>
          <a:srcRect l="922" t="6956" r="820" b="8273"/>
          <a:stretch/>
        </p:blipFill>
        <p:spPr>
          <a:xfrm>
            <a:off x="7323794" y="230832"/>
            <a:ext cx="2498725" cy="5813555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387266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0938AF77-F171-44E5-8C08-648A091A30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0000"/>
          </a:blip>
          <a:srcRect t="9167" r="28483"/>
          <a:stretch/>
        </p:blipFill>
        <p:spPr>
          <a:xfrm>
            <a:off x="5028810" y="215473"/>
            <a:ext cx="2817576" cy="6229350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443F24B-7635-4CF7-80A1-129F4B3C9178}"/>
              </a:ext>
            </a:extLst>
          </p:cNvPr>
          <p:cNvSpPr txBox="1"/>
          <p:nvPr/>
        </p:nvSpPr>
        <p:spPr>
          <a:xfrm>
            <a:off x="0" y="0"/>
            <a:ext cx="2249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개발 게임 선정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375B1D-2084-4436-A5F5-89133CA8C564}"/>
              </a:ext>
            </a:extLst>
          </p:cNvPr>
          <p:cNvSpPr txBox="1"/>
          <p:nvPr/>
        </p:nvSpPr>
        <p:spPr>
          <a:xfrm>
            <a:off x="219646" y="461665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기술 동향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4CA8AFA-884C-4803-9FBA-0E58C4D0D16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0000"/>
          </a:blip>
          <a:srcRect t="5385" r="35010" b="898"/>
          <a:stretch/>
        </p:blipFill>
        <p:spPr>
          <a:xfrm>
            <a:off x="2249334" y="215473"/>
            <a:ext cx="2560401" cy="6427053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6148544-365D-4AB0-B36C-16D849FC821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80000"/>
          </a:blip>
          <a:srcRect l="17349" t="6667" r="17662" b="-1"/>
          <a:stretch/>
        </p:blipFill>
        <p:spPr>
          <a:xfrm>
            <a:off x="8291749" y="228599"/>
            <a:ext cx="2560401" cy="6400799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8BA65C-516B-4F58-B963-FDA8FDB70169}"/>
              </a:ext>
            </a:extLst>
          </p:cNvPr>
          <p:cNvSpPr txBox="1"/>
          <p:nvPr/>
        </p:nvSpPr>
        <p:spPr>
          <a:xfrm>
            <a:off x="191130" y="943011"/>
            <a:ext cx="2194832" cy="8697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클라우드 게임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스트리밍 기술 접목</a:t>
            </a:r>
          </a:p>
        </p:txBody>
      </p:sp>
    </p:spTree>
    <p:extLst>
      <p:ext uri="{BB962C8B-B14F-4D97-AF65-F5344CB8AC3E}">
        <p14:creationId xmlns:p14="http://schemas.microsoft.com/office/powerpoint/2010/main" val="19714945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9443F24B-7635-4CF7-80A1-129F4B3C9178}"/>
              </a:ext>
            </a:extLst>
          </p:cNvPr>
          <p:cNvSpPr txBox="1"/>
          <p:nvPr/>
        </p:nvSpPr>
        <p:spPr>
          <a:xfrm>
            <a:off x="0" y="0"/>
            <a:ext cx="2249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개발 게임 선정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375B1D-2084-4436-A5F5-89133CA8C564}"/>
              </a:ext>
            </a:extLst>
          </p:cNvPr>
          <p:cNvSpPr txBox="1"/>
          <p:nvPr/>
        </p:nvSpPr>
        <p:spPr>
          <a:xfrm>
            <a:off x="219646" y="46166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종합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21EC61-FD8E-466E-BCFD-C3A352353477}"/>
              </a:ext>
            </a:extLst>
          </p:cNvPr>
          <p:cNvSpPr txBox="1"/>
          <p:nvPr/>
        </p:nvSpPr>
        <p:spPr>
          <a:xfrm>
            <a:off x="349282" y="923330"/>
            <a:ext cx="3169457" cy="17007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/>
              <a:t>TPS &amp; </a:t>
            </a:r>
            <a:r>
              <a:rPr lang="ko-KR" altLang="en-US" dirty="0"/>
              <a:t>거점점령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 err="1"/>
              <a:t>카툰</a:t>
            </a:r>
            <a:r>
              <a:rPr lang="ko-KR" altLang="en-US" dirty="0"/>
              <a:t> 렌더링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캐릭터 종속 플레이 방식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크로스 플랫폼 </a:t>
            </a:r>
            <a:r>
              <a:rPr lang="en-US" altLang="ko-KR" dirty="0"/>
              <a:t>(PC + </a:t>
            </a:r>
            <a:r>
              <a:rPr lang="ko-KR" altLang="en-US" dirty="0"/>
              <a:t>모바일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5C047047-2A2E-474A-9630-F2A54CCF20A6}"/>
              </a:ext>
            </a:extLst>
          </p:cNvPr>
          <p:cNvGrpSpPr/>
          <p:nvPr/>
        </p:nvGrpSpPr>
        <p:grpSpPr>
          <a:xfrm>
            <a:off x="4667250" y="999332"/>
            <a:ext cx="6343215" cy="5292187"/>
            <a:chOff x="4667250" y="999332"/>
            <a:chExt cx="6343215" cy="5292187"/>
          </a:xfrm>
        </p:grpSpPr>
        <p:pic>
          <p:nvPicPr>
            <p:cNvPr id="15362" name="Picture 2">
              <a:extLst>
                <a:ext uri="{FF2B5EF4-FFF2-40B4-BE49-F238E27FC236}">
                  <a16:creationId xmlns:a16="http://schemas.microsoft.com/office/drawing/2014/main" id="{7DC51219-0DF2-4267-8084-5FE427320B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71691" y="1584083"/>
              <a:ext cx="4381500" cy="20478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1CE61E2-7E92-4E1D-9068-1570C8672905}"/>
                </a:ext>
              </a:extLst>
            </p:cNvPr>
            <p:cNvSpPr txBox="1"/>
            <p:nvPr/>
          </p:nvSpPr>
          <p:spPr>
            <a:xfrm>
              <a:off x="7208443" y="999332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dirty="0"/>
                <a:t>벤치마킹</a:t>
              </a:r>
            </a:p>
          </p:txBody>
        </p:sp>
        <p:pic>
          <p:nvPicPr>
            <p:cNvPr id="8" name="Picture 4">
              <a:extLst>
                <a:ext uri="{FF2B5EF4-FFF2-40B4-BE49-F238E27FC236}">
                  <a16:creationId xmlns:a16="http://schemas.microsoft.com/office/drawing/2014/main" id="{844A6DB0-58DC-4E49-850D-A14439F4B2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2441" y="3906100"/>
              <a:ext cx="3248024" cy="16925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10">
              <a:extLst>
                <a:ext uri="{FF2B5EF4-FFF2-40B4-BE49-F238E27FC236}">
                  <a16:creationId xmlns:a16="http://schemas.microsoft.com/office/drawing/2014/main" id="{E5B78015-0835-43BC-8F92-26FE61BF0D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67250" y="4138869"/>
              <a:ext cx="2857500" cy="21526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38603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DA5C5F3-0C52-4FE9-A7E3-0E456AE2AC23}"/>
              </a:ext>
            </a:extLst>
          </p:cNvPr>
          <p:cNvSpPr txBox="1"/>
          <p:nvPr/>
        </p:nvSpPr>
        <p:spPr>
          <a:xfrm>
            <a:off x="6724650" y="3737444"/>
            <a:ext cx="47484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다양한 장르의 게임들이 매출과 인기 순위를</a:t>
            </a:r>
            <a:endParaRPr lang="en-US" altLang="ko-KR" dirty="0"/>
          </a:p>
          <a:p>
            <a:r>
              <a:rPr lang="ko-KR" altLang="en-US" dirty="0"/>
              <a:t>이루고 있음</a:t>
            </a:r>
            <a:endParaRPr lang="en-US" altLang="ko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43F24B-7635-4CF7-80A1-129F4B3C9178}"/>
              </a:ext>
            </a:extLst>
          </p:cNvPr>
          <p:cNvSpPr txBox="1"/>
          <p:nvPr/>
        </p:nvSpPr>
        <p:spPr>
          <a:xfrm>
            <a:off x="0" y="0"/>
            <a:ext cx="15247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게임 순위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2FCFA2-7C58-44FC-ADBD-A7816E5A6929}"/>
              </a:ext>
            </a:extLst>
          </p:cNvPr>
          <p:cNvSpPr txBox="1"/>
          <p:nvPr/>
        </p:nvSpPr>
        <p:spPr>
          <a:xfrm>
            <a:off x="219646" y="46166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모바일게임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7AE9B91-E370-4E14-BDDF-69583F396A01}"/>
              </a:ext>
            </a:extLst>
          </p:cNvPr>
          <p:cNvGrpSpPr/>
          <p:nvPr/>
        </p:nvGrpSpPr>
        <p:grpSpPr>
          <a:xfrm>
            <a:off x="219645" y="830996"/>
            <a:ext cx="6038279" cy="5902295"/>
            <a:chOff x="4133850" y="1843006"/>
            <a:chExt cx="3873500" cy="3786269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E367C58C-E9A1-4F51-B60C-991449807B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95" t="32084" r="1485" b="17916"/>
            <a:stretch/>
          </p:blipFill>
          <p:spPr>
            <a:xfrm>
              <a:off x="4133850" y="2200274"/>
              <a:ext cx="3873500" cy="3429001"/>
            </a:xfrm>
            <a:prstGeom prst="rect">
              <a:avLst/>
            </a:prstGeom>
          </p:spPr>
        </p:pic>
        <p:pic>
          <p:nvPicPr>
            <p:cNvPr id="2050" name="Picture 2" descr="게볼루션">
              <a:extLst>
                <a:ext uri="{FF2B5EF4-FFF2-40B4-BE49-F238E27FC236}">
                  <a16:creationId xmlns:a16="http://schemas.microsoft.com/office/drawing/2014/main" id="{0B8DB9F7-4D95-4058-A8FD-91182CCBBA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66321" y="1843006"/>
              <a:ext cx="1459360" cy="3572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54894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0E7851DC-109C-450F-9827-AED98D3756A5}"/>
              </a:ext>
            </a:extLst>
          </p:cNvPr>
          <p:cNvGrpSpPr/>
          <p:nvPr/>
        </p:nvGrpSpPr>
        <p:grpSpPr>
          <a:xfrm>
            <a:off x="376331" y="1681817"/>
            <a:ext cx="6636666" cy="2937808"/>
            <a:chOff x="3119438" y="707412"/>
            <a:chExt cx="5741502" cy="2541552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E044F409-6FC0-4838-AB4B-0B8D599D4724}"/>
                </a:ext>
              </a:extLst>
            </p:cNvPr>
            <p:cNvGrpSpPr/>
            <p:nvPr/>
          </p:nvGrpSpPr>
          <p:grpSpPr>
            <a:xfrm>
              <a:off x="3119438" y="707412"/>
              <a:ext cx="5741502" cy="2541552"/>
              <a:chOff x="4639463" y="1031284"/>
              <a:chExt cx="3939702" cy="1743961"/>
            </a:xfrm>
          </p:grpSpPr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12F55593-D0C7-4CBF-B89D-C816C9FE6D4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23750" b="57412"/>
              <a:stretch/>
            </p:blipFill>
            <p:spPr>
              <a:xfrm>
                <a:off x="4639463" y="1483368"/>
                <a:ext cx="3939702" cy="1291877"/>
              </a:xfrm>
              <a:prstGeom prst="rect">
                <a:avLst/>
              </a:prstGeom>
            </p:spPr>
          </p:pic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4A077D4E-D43C-45E6-902C-F48F5D8706B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62650" y="1031284"/>
                <a:ext cx="1293328" cy="29456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1542B3E7-786A-4C6E-A61F-9AB3539A9C41}"/>
                </a:ext>
              </a:extLst>
            </p:cNvPr>
            <p:cNvSpPr/>
            <p:nvPr/>
          </p:nvSpPr>
          <p:spPr>
            <a:xfrm>
              <a:off x="4214813" y="1743075"/>
              <a:ext cx="2440781" cy="13573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4DA5C5F3-0C52-4FE9-A7E3-0E456AE2AC23}"/>
              </a:ext>
            </a:extLst>
          </p:cNvPr>
          <p:cNvSpPr txBox="1"/>
          <p:nvPr/>
        </p:nvSpPr>
        <p:spPr>
          <a:xfrm>
            <a:off x="7232165" y="2720710"/>
            <a:ext cx="3720890" cy="17007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상위 </a:t>
            </a:r>
            <a:r>
              <a:rPr lang="en-US" altLang="ko-KR" b="1" dirty="0"/>
              <a:t>3</a:t>
            </a:r>
            <a:r>
              <a:rPr lang="ko-KR" altLang="en-US" b="1" dirty="0"/>
              <a:t>위권 이내의 게임 특징 분석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짧은 플레이 타임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쉬운 접근성 </a:t>
            </a:r>
            <a:r>
              <a:rPr lang="en-US" altLang="ko-KR" dirty="0"/>
              <a:t>(</a:t>
            </a:r>
            <a:r>
              <a:rPr lang="ko-KR" altLang="en-US" dirty="0"/>
              <a:t>복잡한 게임 </a:t>
            </a:r>
            <a:r>
              <a:rPr lang="en-US" altLang="ko-KR" dirty="0"/>
              <a:t>X)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非실사 그래픽 </a:t>
            </a:r>
            <a:r>
              <a:rPr lang="en-US" altLang="ko-KR" dirty="0"/>
              <a:t>ex) </a:t>
            </a:r>
            <a:r>
              <a:rPr lang="ko-KR" altLang="en-US" dirty="0" err="1"/>
              <a:t>카툰</a:t>
            </a:r>
            <a:r>
              <a:rPr lang="ko-KR" altLang="en-US" dirty="0"/>
              <a:t> 렌더링</a:t>
            </a:r>
            <a:endParaRPr lang="en-US" altLang="ko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43F24B-7635-4CF7-80A1-129F4B3C9178}"/>
              </a:ext>
            </a:extLst>
          </p:cNvPr>
          <p:cNvSpPr txBox="1"/>
          <p:nvPr/>
        </p:nvSpPr>
        <p:spPr>
          <a:xfrm>
            <a:off x="0" y="0"/>
            <a:ext cx="2249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게임 순위 분석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2FCFA2-7C58-44FC-ADBD-A7816E5A6929}"/>
              </a:ext>
            </a:extLst>
          </p:cNvPr>
          <p:cNvSpPr txBox="1"/>
          <p:nvPr/>
        </p:nvSpPr>
        <p:spPr>
          <a:xfrm>
            <a:off x="219646" y="461665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PC</a:t>
            </a:r>
            <a:r>
              <a:rPr lang="ko-KR" altLang="en-US" b="1" dirty="0"/>
              <a:t>게임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8156398-5EAD-4EAF-A63A-1F9BF68E9B9C}"/>
              </a:ext>
            </a:extLst>
          </p:cNvPr>
          <p:cNvSpPr/>
          <p:nvPr/>
        </p:nvSpPr>
        <p:spPr>
          <a:xfrm>
            <a:off x="389907" y="3230464"/>
            <a:ext cx="6435374" cy="1277166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390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9443F24B-7635-4CF7-80A1-129F4B3C9178}"/>
              </a:ext>
            </a:extLst>
          </p:cNvPr>
          <p:cNvSpPr txBox="1"/>
          <p:nvPr/>
        </p:nvSpPr>
        <p:spPr>
          <a:xfrm>
            <a:off x="0" y="0"/>
            <a:ext cx="2249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게임 순위 분석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B2FCFA2-7C58-44FC-ADBD-A7816E5A6929}"/>
              </a:ext>
            </a:extLst>
          </p:cNvPr>
          <p:cNvSpPr txBox="1"/>
          <p:nvPr/>
        </p:nvSpPr>
        <p:spPr>
          <a:xfrm>
            <a:off x="219646" y="46166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모바일게임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87AE9B91-E370-4E14-BDDF-69583F396A01}"/>
              </a:ext>
            </a:extLst>
          </p:cNvPr>
          <p:cNvGrpSpPr/>
          <p:nvPr/>
        </p:nvGrpSpPr>
        <p:grpSpPr>
          <a:xfrm>
            <a:off x="0" y="830997"/>
            <a:ext cx="7304414" cy="3626702"/>
            <a:chOff x="4133850" y="1843006"/>
            <a:chExt cx="3873500" cy="1923225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E367C58C-E9A1-4F51-B60C-991449807B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95" t="32084" r="1485" b="45082"/>
            <a:stretch/>
          </p:blipFill>
          <p:spPr>
            <a:xfrm>
              <a:off x="4133850" y="2200275"/>
              <a:ext cx="3873500" cy="1565956"/>
            </a:xfrm>
            <a:prstGeom prst="rect">
              <a:avLst/>
            </a:prstGeom>
          </p:spPr>
        </p:pic>
        <p:pic>
          <p:nvPicPr>
            <p:cNvPr id="2050" name="Picture 2" descr="게볼루션">
              <a:extLst>
                <a:ext uri="{FF2B5EF4-FFF2-40B4-BE49-F238E27FC236}">
                  <a16:creationId xmlns:a16="http://schemas.microsoft.com/office/drawing/2014/main" id="{0B8DB9F7-4D95-4058-A8FD-91182CCBBAD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66321" y="1843006"/>
              <a:ext cx="1459360" cy="3572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82140F27-99AD-46CB-B915-E1EB90FBE2C7}"/>
              </a:ext>
            </a:extLst>
          </p:cNvPr>
          <p:cNvSpPr/>
          <p:nvPr/>
        </p:nvSpPr>
        <p:spPr>
          <a:xfrm>
            <a:off x="358366" y="2959958"/>
            <a:ext cx="6734750" cy="1462576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124DAA-D7E4-4CBD-BF33-028682FFBBA5}"/>
              </a:ext>
            </a:extLst>
          </p:cNvPr>
          <p:cNvSpPr txBox="1"/>
          <p:nvPr/>
        </p:nvSpPr>
        <p:spPr>
          <a:xfrm>
            <a:off x="7489340" y="2720710"/>
            <a:ext cx="3727302" cy="12852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상위 </a:t>
            </a:r>
            <a:r>
              <a:rPr lang="en-US" altLang="ko-KR" b="1" dirty="0"/>
              <a:t>3</a:t>
            </a:r>
            <a:r>
              <a:rPr lang="ko-KR" altLang="en-US" b="1" dirty="0"/>
              <a:t>위권 이내의 게임 특징 분석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/>
              <a:t>N:N </a:t>
            </a:r>
            <a:r>
              <a:rPr lang="ko-KR" altLang="en-US" dirty="0"/>
              <a:t>대전 형태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짧은 플레이 타임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87422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9443F24B-7635-4CF7-80A1-129F4B3C9178}"/>
              </a:ext>
            </a:extLst>
          </p:cNvPr>
          <p:cNvSpPr txBox="1"/>
          <p:nvPr/>
        </p:nvSpPr>
        <p:spPr>
          <a:xfrm>
            <a:off x="0" y="0"/>
            <a:ext cx="2249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게임 이용 현황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375B1D-2084-4436-A5F5-89133CA8C564}"/>
              </a:ext>
            </a:extLst>
          </p:cNvPr>
          <p:cNvSpPr txBox="1"/>
          <p:nvPr/>
        </p:nvSpPr>
        <p:spPr>
          <a:xfrm>
            <a:off x="219646" y="461665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PC</a:t>
            </a:r>
            <a:r>
              <a:rPr lang="ko-KR" altLang="en-US" b="1" dirty="0"/>
              <a:t>게임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2E05F03D-496E-4825-AF16-5F3E06BA3186}"/>
              </a:ext>
            </a:extLst>
          </p:cNvPr>
          <p:cNvGrpSpPr/>
          <p:nvPr/>
        </p:nvGrpSpPr>
        <p:grpSpPr>
          <a:xfrm>
            <a:off x="687883" y="1016897"/>
            <a:ext cx="5386202" cy="5542152"/>
            <a:chOff x="800100" y="1124723"/>
            <a:chExt cx="5386202" cy="5542152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5D776127-4C0E-484F-BB3D-A1597B4FEE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335" t="34722" r="6804" b="19166"/>
            <a:stretch/>
          </p:blipFill>
          <p:spPr>
            <a:xfrm>
              <a:off x="800100" y="1124723"/>
              <a:ext cx="5386202" cy="5094642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CB66A00-E488-4E80-811A-F755BAA81D10}"/>
                </a:ext>
              </a:extLst>
            </p:cNvPr>
            <p:cNvSpPr txBox="1"/>
            <p:nvPr/>
          </p:nvSpPr>
          <p:spPr>
            <a:xfrm>
              <a:off x="1316964" y="6143655"/>
              <a:ext cx="43524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err="1"/>
                <a:t>한국콘텐츠진흥원</a:t>
              </a:r>
              <a:r>
                <a:rPr lang="ko-KR" altLang="en-US" sz="1400" dirty="0"/>
                <a:t> </a:t>
              </a:r>
              <a:r>
                <a:rPr lang="en-US" altLang="ko-KR" sz="1400" dirty="0"/>
                <a:t>– “2018 </a:t>
              </a:r>
              <a:r>
                <a:rPr lang="ko-KR" altLang="en-US" sz="1400" dirty="0"/>
                <a:t>게임이용자 실태조사</a:t>
              </a:r>
              <a:r>
                <a:rPr lang="en-US" altLang="ko-KR" sz="1400" dirty="0"/>
                <a:t>”</a:t>
              </a:r>
              <a:r>
                <a:rPr lang="ko-KR" altLang="en-US" sz="1400" dirty="0"/>
                <a:t> 중</a:t>
              </a:r>
              <a:br>
                <a:rPr lang="en-US" altLang="ko-KR" sz="1400" dirty="0"/>
              </a:br>
              <a:r>
                <a:rPr lang="ko-KR" altLang="en-US" sz="1400" dirty="0"/>
                <a:t>게임 분야별 이용 현황 및 특성</a:t>
              </a:r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52207449-D8BA-4E7D-895A-3751FC935B63}"/>
              </a:ext>
            </a:extLst>
          </p:cNvPr>
          <p:cNvSpPr/>
          <p:nvPr/>
        </p:nvSpPr>
        <p:spPr>
          <a:xfrm>
            <a:off x="6738752" y="2786356"/>
            <a:ext cx="3243448" cy="1285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/>
              <a:t>PC </a:t>
            </a:r>
            <a:r>
              <a:rPr lang="ko-KR" altLang="en-US" b="1" dirty="0"/>
              <a:t>게임 이용자 특성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높은 비율의 남성 이용자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/>
              <a:t>20</a:t>
            </a:r>
            <a:r>
              <a:rPr lang="ko-KR" altLang="en-US" dirty="0"/>
              <a:t>대 이하의 이용자 다수</a:t>
            </a:r>
          </a:p>
        </p:txBody>
      </p:sp>
    </p:spTree>
    <p:extLst>
      <p:ext uri="{BB962C8B-B14F-4D97-AF65-F5344CB8AC3E}">
        <p14:creationId xmlns:p14="http://schemas.microsoft.com/office/powerpoint/2010/main" val="16280636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9443F24B-7635-4CF7-80A1-129F4B3C9178}"/>
              </a:ext>
            </a:extLst>
          </p:cNvPr>
          <p:cNvSpPr txBox="1"/>
          <p:nvPr/>
        </p:nvSpPr>
        <p:spPr>
          <a:xfrm>
            <a:off x="0" y="0"/>
            <a:ext cx="2249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게임 이용 현황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375B1D-2084-4436-A5F5-89133CA8C564}"/>
              </a:ext>
            </a:extLst>
          </p:cNvPr>
          <p:cNvSpPr txBox="1"/>
          <p:nvPr/>
        </p:nvSpPr>
        <p:spPr>
          <a:xfrm>
            <a:off x="219646" y="461665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PC</a:t>
            </a:r>
            <a:r>
              <a:rPr lang="ko-KR" altLang="en-US" b="1" dirty="0"/>
              <a:t>게임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2207449-D8BA-4E7D-895A-3751FC935B63}"/>
              </a:ext>
            </a:extLst>
          </p:cNvPr>
          <p:cNvSpPr/>
          <p:nvPr/>
        </p:nvSpPr>
        <p:spPr>
          <a:xfrm>
            <a:off x="6929251" y="2586331"/>
            <a:ext cx="3719699" cy="21162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/>
              <a:t>PC </a:t>
            </a:r>
            <a:r>
              <a:rPr lang="ko-KR" altLang="en-US" b="1" dirty="0"/>
              <a:t>게임 주 이용 장르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가장 높은 비율의 </a:t>
            </a:r>
            <a:r>
              <a:rPr lang="en-US" altLang="ko-KR" dirty="0"/>
              <a:t>FPS/TPS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dirty="0"/>
              <a:t>FPS/TPS</a:t>
            </a:r>
            <a:r>
              <a:rPr lang="ko-KR" altLang="en-US" dirty="0"/>
              <a:t>를 제외한 나머지에선 남성은 </a:t>
            </a:r>
            <a:r>
              <a:rPr lang="en-US" altLang="ko-KR" dirty="0"/>
              <a:t>AOS</a:t>
            </a:r>
            <a:r>
              <a:rPr lang="ko-KR" altLang="en-US" dirty="0"/>
              <a:t>를</a:t>
            </a:r>
            <a:r>
              <a:rPr lang="en-US" altLang="ko-KR" dirty="0"/>
              <a:t>, </a:t>
            </a:r>
            <a:r>
              <a:rPr lang="ko-KR" altLang="en-US" dirty="0"/>
              <a:t>여성은 웹</a:t>
            </a:r>
            <a:r>
              <a:rPr lang="en-US" altLang="ko-KR" dirty="0"/>
              <a:t>/</a:t>
            </a:r>
            <a:r>
              <a:rPr lang="ko-KR" altLang="en-US" dirty="0"/>
              <a:t>보드 게임을 더 선호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9A3E4B6-0785-43EE-927F-FBB57743EBFD}"/>
              </a:ext>
            </a:extLst>
          </p:cNvPr>
          <p:cNvGrpSpPr/>
          <p:nvPr/>
        </p:nvGrpSpPr>
        <p:grpSpPr>
          <a:xfrm>
            <a:off x="731764" y="745037"/>
            <a:ext cx="5298440" cy="5912908"/>
            <a:chOff x="731764" y="745037"/>
            <a:chExt cx="5298440" cy="591290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CB66A00-E488-4E80-811A-F755BAA81D10}"/>
                </a:ext>
              </a:extLst>
            </p:cNvPr>
            <p:cNvSpPr txBox="1"/>
            <p:nvPr/>
          </p:nvSpPr>
          <p:spPr>
            <a:xfrm>
              <a:off x="1204747" y="6134725"/>
              <a:ext cx="43524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err="1"/>
                <a:t>한국콘텐츠진흥원</a:t>
              </a:r>
              <a:r>
                <a:rPr lang="ko-KR" altLang="en-US" sz="1400" dirty="0"/>
                <a:t> </a:t>
              </a:r>
              <a:r>
                <a:rPr lang="en-US" altLang="ko-KR" sz="1400" dirty="0"/>
                <a:t>– “2018 </a:t>
              </a:r>
              <a:r>
                <a:rPr lang="ko-KR" altLang="en-US" sz="1400" dirty="0"/>
                <a:t>게임이용자 실태조사</a:t>
              </a:r>
              <a:r>
                <a:rPr lang="en-US" altLang="ko-KR" sz="1400" dirty="0"/>
                <a:t>”</a:t>
              </a:r>
              <a:r>
                <a:rPr lang="ko-KR" altLang="en-US" sz="1400" dirty="0"/>
                <a:t> 중</a:t>
              </a:r>
              <a:br>
                <a:rPr lang="en-US" altLang="ko-KR" sz="1400" dirty="0"/>
              </a:br>
              <a:r>
                <a:rPr lang="ko-KR" altLang="en-US" sz="1400" dirty="0"/>
                <a:t>게임 분야별 이용 현황 및 특성</a:t>
              </a:r>
            </a:p>
          </p:txBody>
        </p:sp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BDF2CC5A-94AA-4513-9F74-1131BF6F22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283" t="36112" r="7421" b="14827"/>
            <a:stretch/>
          </p:blipFill>
          <p:spPr>
            <a:xfrm>
              <a:off x="731764" y="745037"/>
              <a:ext cx="5298440" cy="536792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12223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9443F24B-7635-4CF7-80A1-129F4B3C9178}"/>
              </a:ext>
            </a:extLst>
          </p:cNvPr>
          <p:cNvSpPr txBox="1"/>
          <p:nvPr/>
        </p:nvSpPr>
        <p:spPr>
          <a:xfrm>
            <a:off x="0" y="0"/>
            <a:ext cx="2249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게임 이용 현황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375B1D-2084-4436-A5F5-89133CA8C564}"/>
              </a:ext>
            </a:extLst>
          </p:cNvPr>
          <p:cNvSpPr txBox="1"/>
          <p:nvPr/>
        </p:nvSpPr>
        <p:spPr>
          <a:xfrm>
            <a:off x="219646" y="461665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/>
              <a:t>PC</a:t>
            </a:r>
            <a:r>
              <a:rPr lang="ko-KR" altLang="en-US" b="1" dirty="0"/>
              <a:t>게임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2207449-D8BA-4E7D-895A-3751FC935B63}"/>
              </a:ext>
            </a:extLst>
          </p:cNvPr>
          <p:cNvSpPr/>
          <p:nvPr/>
        </p:nvSpPr>
        <p:spPr>
          <a:xfrm>
            <a:off x="6719701" y="2586331"/>
            <a:ext cx="3719699" cy="12852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/>
              <a:t>PC </a:t>
            </a:r>
            <a:r>
              <a:rPr lang="ko-KR" altLang="en-US" b="1" dirty="0"/>
              <a:t>게임을 하는 이유</a:t>
            </a:r>
            <a:endParaRPr lang="en-US" altLang="ko-KR" b="1" dirty="0"/>
          </a:p>
          <a:p>
            <a:pPr>
              <a:lnSpc>
                <a:spcPct val="150000"/>
              </a:lnSpc>
            </a:pPr>
            <a:r>
              <a:rPr lang="ko-KR" altLang="en-US" dirty="0"/>
              <a:t>스트레스 해소 및 단순 재미를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추구하는 이용자가 대다수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EB2564C5-65F7-4EE7-ABBB-534020E3610A}"/>
              </a:ext>
            </a:extLst>
          </p:cNvPr>
          <p:cNvGrpSpPr/>
          <p:nvPr/>
        </p:nvGrpSpPr>
        <p:grpSpPr>
          <a:xfrm>
            <a:off x="1041380" y="830997"/>
            <a:ext cx="4679208" cy="5826948"/>
            <a:chOff x="1041380" y="830997"/>
            <a:chExt cx="4679208" cy="582694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CB66A00-E488-4E80-811A-F755BAA81D10}"/>
                </a:ext>
              </a:extLst>
            </p:cNvPr>
            <p:cNvSpPr txBox="1"/>
            <p:nvPr/>
          </p:nvSpPr>
          <p:spPr>
            <a:xfrm>
              <a:off x="1204747" y="6134725"/>
              <a:ext cx="435247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dirty="0" err="1"/>
                <a:t>한국콘텐츠진흥원</a:t>
              </a:r>
              <a:r>
                <a:rPr lang="ko-KR" altLang="en-US" sz="1400" dirty="0"/>
                <a:t> </a:t>
              </a:r>
              <a:r>
                <a:rPr lang="en-US" altLang="ko-KR" sz="1400" dirty="0"/>
                <a:t>– “2018 </a:t>
              </a:r>
              <a:r>
                <a:rPr lang="ko-KR" altLang="en-US" sz="1400" dirty="0"/>
                <a:t>게임이용자 실태조사</a:t>
              </a:r>
              <a:r>
                <a:rPr lang="en-US" altLang="ko-KR" sz="1400" dirty="0"/>
                <a:t>”</a:t>
              </a:r>
              <a:r>
                <a:rPr lang="ko-KR" altLang="en-US" sz="1400" dirty="0"/>
                <a:t> 중</a:t>
              </a:r>
              <a:br>
                <a:rPr lang="en-US" altLang="ko-KR" sz="1400" dirty="0"/>
              </a:br>
              <a:r>
                <a:rPr lang="ko-KR" altLang="en-US" sz="1400" dirty="0"/>
                <a:t>게임 분야별 이용 현황 및 특성</a:t>
              </a:r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777549A-BADD-4FD9-81B4-2BC1F37F09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735" t="33682" r="11921" b="17916"/>
            <a:stretch/>
          </p:blipFill>
          <p:spPr>
            <a:xfrm>
              <a:off x="1041380" y="830997"/>
              <a:ext cx="4679208" cy="53031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06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9443F24B-7635-4CF7-80A1-129F4B3C9178}"/>
              </a:ext>
            </a:extLst>
          </p:cNvPr>
          <p:cNvSpPr txBox="1"/>
          <p:nvPr/>
        </p:nvSpPr>
        <p:spPr>
          <a:xfrm>
            <a:off x="0" y="0"/>
            <a:ext cx="2249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게임 이용 현황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375B1D-2084-4436-A5F5-89133CA8C564}"/>
              </a:ext>
            </a:extLst>
          </p:cNvPr>
          <p:cNvSpPr txBox="1"/>
          <p:nvPr/>
        </p:nvSpPr>
        <p:spPr>
          <a:xfrm>
            <a:off x="219646" y="46166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모바일게임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B66A00-E488-4E80-811A-F755BAA81D10}"/>
              </a:ext>
            </a:extLst>
          </p:cNvPr>
          <p:cNvSpPr txBox="1"/>
          <p:nvPr/>
        </p:nvSpPr>
        <p:spPr>
          <a:xfrm>
            <a:off x="1204747" y="6035829"/>
            <a:ext cx="43524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err="1"/>
              <a:t>한국콘텐츠진흥원</a:t>
            </a:r>
            <a:r>
              <a:rPr lang="ko-KR" altLang="en-US" sz="1400" dirty="0"/>
              <a:t> </a:t>
            </a:r>
            <a:r>
              <a:rPr lang="en-US" altLang="ko-KR" sz="1400" dirty="0"/>
              <a:t>– “2018 </a:t>
            </a:r>
            <a:r>
              <a:rPr lang="ko-KR" altLang="en-US" sz="1400" dirty="0"/>
              <a:t>게임이용자 실태조사</a:t>
            </a:r>
            <a:r>
              <a:rPr lang="en-US" altLang="ko-KR" sz="1400" dirty="0"/>
              <a:t>”</a:t>
            </a:r>
            <a:r>
              <a:rPr lang="ko-KR" altLang="en-US" sz="1400" dirty="0"/>
              <a:t> 중</a:t>
            </a:r>
            <a:br>
              <a:rPr lang="en-US" altLang="ko-KR" sz="1400" dirty="0"/>
            </a:br>
            <a:r>
              <a:rPr lang="ko-KR" altLang="en-US" sz="1400" dirty="0"/>
              <a:t>게임 분야별 이용 현황 및 특성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2207449-D8BA-4E7D-895A-3751FC935B63}"/>
              </a:ext>
            </a:extLst>
          </p:cNvPr>
          <p:cNvSpPr/>
          <p:nvPr/>
        </p:nvSpPr>
        <p:spPr>
          <a:xfrm>
            <a:off x="6948302" y="2500606"/>
            <a:ext cx="3243448" cy="17007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모바일</a:t>
            </a:r>
            <a:r>
              <a:rPr lang="en-US" altLang="ko-KR" b="1" dirty="0"/>
              <a:t> </a:t>
            </a:r>
            <a:r>
              <a:rPr lang="ko-KR" altLang="en-US" b="1" dirty="0"/>
              <a:t>게임 이용자 특성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높은 게임 이용률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비슷한 남녀 비율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전연령대 골고루 분포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323FC718-B411-464D-9AF3-AFB448300F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90" t="43889" r="13009" b="15139"/>
          <a:stretch/>
        </p:blipFill>
        <p:spPr>
          <a:xfrm>
            <a:off x="779209" y="823825"/>
            <a:ext cx="5201516" cy="521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220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9443F24B-7635-4CF7-80A1-129F4B3C9178}"/>
              </a:ext>
            </a:extLst>
          </p:cNvPr>
          <p:cNvSpPr txBox="1"/>
          <p:nvPr/>
        </p:nvSpPr>
        <p:spPr>
          <a:xfrm>
            <a:off x="0" y="0"/>
            <a:ext cx="2249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/>
              <a:t>게임 이용 현황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375B1D-2084-4436-A5F5-89133CA8C564}"/>
              </a:ext>
            </a:extLst>
          </p:cNvPr>
          <p:cNvSpPr txBox="1"/>
          <p:nvPr/>
        </p:nvSpPr>
        <p:spPr>
          <a:xfrm>
            <a:off x="219646" y="46166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모바일게임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B66A00-E488-4E80-811A-F755BAA81D10}"/>
              </a:ext>
            </a:extLst>
          </p:cNvPr>
          <p:cNvSpPr txBox="1"/>
          <p:nvPr/>
        </p:nvSpPr>
        <p:spPr>
          <a:xfrm>
            <a:off x="528527" y="6119781"/>
            <a:ext cx="43524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err="1"/>
              <a:t>한국콘텐츠진흥원</a:t>
            </a:r>
            <a:r>
              <a:rPr lang="ko-KR" altLang="en-US" sz="1400" dirty="0"/>
              <a:t> </a:t>
            </a:r>
            <a:r>
              <a:rPr lang="en-US" altLang="ko-KR" sz="1400" dirty="0"/>
              <a:t>– “2018 </a:t>
            </a:r>
            <a:r>
              <a:rPr lang="ko-KR" altLang="en-US" sz="1400" dirty="0"/>
              <a:t>게임이용자 실태조사</a:t>
            </a:r>
            <a:r>
              <a:rPr lang="en-US" altLang="ko-KR" sz="1400" dirty="0"/>
              <a:t>”</a:t>
            </a:r>
            <a:r>
              <a:rPr lang="ko-KR" altLang="en-US" sz="1400" dirty="0"/>
              <a:t> 중</a:t>
            </a:r>
            <a:br>
              <a:rPr lang="en-US" altLang="ko-KR" sz="1400" dirty="0"/>
            </a:br>
            <a:r>
              <a:rPr lang="ko-KR" altLang="en-US" sz="1400" dirty="0"/>
              <a:t>게임 분야별 이용 현황 및 특성</a:t>
            </a: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A067E71-EB59-43CF-BF5A-EBF4C5A48E66}"/>
              </a:ext>
            </a:extLst>
          </p:cNvPr>
          <p:cNvGrpSpPr/>
          <p:nvPr/>
        </p:nvGrpSpPr>
        <p:grpSpPr>
          <a:xfrm>
            <a:off x="330976" y="830997"/>
            <a:ext cx="4717274" cy="5284243"/>
            <a:chOff x="426226" y="918605"/>
            <a:chExt cx="5669774" cy="6351224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88426DBC-43E0-4B8A-A6C3-92205044C3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735" t="38611" r="11478" b="36589"/>
            <a:stretch/>
          </p:blipFill>
          <p:spPr>
            <a:xfrm>
              <a:off x="462648" y="918605"/>
              <a:ext cx="5633352" cy="3251812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740B772C-ADE1-4A06-8B9C-4D0AF4338A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3251" t="31296" r="11478" b="43904"/>
            <a:stretch/>
          </p:blipFill>
          <p:spPr>
            <a:xfrm>
              <a:off x="426226" y="4018017"/>
              <a:ext cx="5669774" cy="3251812"/>
            </a:xfrm>
            <a:prstGeom prst="rect">
              <a:avLst/>
            </a:prstGeom>
          </p:spPr>
        </p:pic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7403655-62D4-4359-9957-142319B8113C}"/>
              </a:ext>
            </a:extLst>
          </p:cNvPr>
          <p:cNvSpPr/>
          <p:nvPr/>
        </p:nvSpPr>
        <p:spPr>
          <a:xfrm>
            <a:off x="6948301" y="2500606"/>
            <a:ext cx="4357874" cy="17007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모바일</a:t>
            </a:r>
            <a:r>
              <a:rPr lang="en-US" altLang="ko-KR" b="1" dirty="0"/>
              <a:t> </a:t>
            </a:r>
            <a:r>
              <a:rPr lang="ko-KR" altLang="en-US" b="1" dirty="0"/>
              <a:t>게임 주 이용 장르</a:t>
            </a:r>
            <a:endParaRPr lang="en-US" altLang="ko-KR" b="1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퍼즐 및 웹</a:t>
            </a:r>
            <a:r>
              <a:rPr lang="en-US" altLang="ko-KR" dirty="0"/>
              <a:t>/</a:t>
            </a:r>
            <a:r>
              <a:rPr lang="ko-KR" altLang="en-US" dirty="0"/>
              <a:t>보드 게임이 주를 이룸</a:t>
            </a:r>
            <a:endParaRPr lang="en-US" altLang="ko-KR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dirty="0"/>
              <a:t>여성은 퍼즐</a:t>
            </a:r>
            <a:r>
              <a:rPr lang="en-US" altLang="ko-KR" dirty="0"/>
              <a:t>, </a:t>
            </a:r>
            <a:r>
              <a:rPr lang="ko-KR" altLang="en-US" dirty="0"/>
              <a:t>웹</a:t>
            </a:r>
            <a:r>
              <a:rPr lang="en-US" altLang="ko-KR" dirty="0"/>
              <a:t>/</a:t>
            </a:r>
            <a:r>
              <a:rPr lang="ko-KR" altLang="en-US" dirty="0"/>
              <a:t>보드 게임을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/>
              <a:t>남성은 </a:t>
            </a:r>
            <a:r>
              <a:rPr lang="en-US" altLang="ko-KR" dirty="0"/>
              <a:t>RPG, FPS/TPS </a:t>
            </a:r>
            <a:r>
              <a:rPr lang="ko-KR" altLang="en-US" dirty="0"/>
              <a:t>게임을 더 선호</a:t>
            </a:r>
          </a:p>
        </p:txBody>
      </p:sp>
    </p:spTree>
    <p:extLst>
      <p:ext uri="{BB962C8B-B14F-4D97-AF65-F5344CB8AC3E}">
        <p14:creationId xmlns:p14="http://schemas.microsoft.com/office/powerpoint/2010/main" val="22008950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437</Words>
  <Application>Microsoft Office PowerPoint</Application>
  <PresentationFormat>와이드스크린</PresentationFormat>
  <Paragraphs>108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 명준</dc:creator>
  <cp:lastModifiedBy>정 명준</cp:lastModifiedBy>
  <cp:revision>28</cp:revision>
  <dcterms:created xsi:type="dcterms:W3CDTF">2019-09-06T23:06:25Z</dcterms:created>
  <dcterms:modified xsi:type="dcterms:W3CDTF">2019-09-08T01:45:54Z</dcterms:modified>
</cp:coreProperties>
</file>

<file path=docProps/thumbnail.jpeg>
</file>